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启微分子设计平台</a:t>
            </a:r>
          </a:p>
          <a:p>
            <a:pPr>
              <a:spcBef>
                <a:spcPts val="800"/>
              </a:spcBef>
              <a:defRPr sz="1600">
                <a:solidFill>
                  <a:srgbClr val="3FB6A8"/>
                </a:solidFill>
              </a:defRPr>
            </a:pPr>
            <a:r>
              <a:t>从靶点到交付，六步在一条链上 · 能在浏览器里真算的都已开放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化学引擎 RDKit.js 随页面自托管，分子不上传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每个功能带状态词：内测中／开发中／规划中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mol.kway.cc（预览版）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六步链路与当前状态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靶点：靶点检索与结构 · 内测中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苗头：苗头发现 · 内测中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优化：分子优化 · 内测中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评估：性质与 ADMET · 内测中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合成：合成 · 内测中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交付：报告与导出 · 内测中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功能盘点：42 项逐条标状态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内测中 29 项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规划中 10 项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开发中 3 项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“内测中”＝浏览器端已实装；关键计算项与 Python RDKit 逐值对照，全站 168 项自动化检查（168 条用例全绿）覆盖 14 个模块页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苗头发现：五种指纹相似性检索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Morgan、MACCS、Atom-pair、拓扑扭转、RDKit 路径五选一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4 对分子上与 Python RDKit Tanimoto 逐值一致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配合子结构检索与 8 层虚拟筛选漏斗</a:t>
            </a:r>
          </a:p>
        </p:txBody>
      </p:sp>
      <p:pic>
        <p:nvPicPr>
          <p:cNvPr id="3" name="Picture 2" descr="_pp_v4_hit_fp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1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评估：五套类药规则＋BOILED-Egg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Lipinski、Veber、Ghose、Egan、Muegge 逐条亮灯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BOILED-Egg 椭圆参数取原文，并自检复现原文外接范围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QED 与 PAINS／Brenk 结构警示同页</a:t>
            </a:r>
          </a:p>
        </p:txBody>
      </p:sp>
      <p:pic>
        <p:nvPicPr>
          <p:cNvPr id="3" name="Picture 2" descr="_pp_v4_admet_rules5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28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优化：R 基枚举、骨架替换、匹配分子对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枚举上限 2000，超出如实提示截断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构效表与 MPO 雷达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环系替换规则带守恒自检，不悄悄删取代基</a:t>
            </a:r>
          </a:p>
        </p:txBody>
      </p:sp>
      <p:pic>
        <p:nvPicPr>
          <p:cNvPr id="3" name="Picture 2" descr="_pp_p1b_enum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1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三维：示例库构象与本地 SDF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本地 SDF／MOL（V2000）在浏览器里解析，不上传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二维坐标文件如实提示，不替它编造构象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靶点页可看 PDB 蛋白与配体</a:t>
            </a:r>
          </a:p>
        </p:txBody>
      </p:sp>
      <p:pic>
        <p:nvPicPr>
          <p:cNvPr id="3" name="Picture 2" descr="_pp_v4_3d_sdf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1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项目与交付：任务看板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按六步链路建任务，待办→进行中→待交付→已交付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交付记录与 CSV 导出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仅存本机浏览器；多人协作随账号体系规划</a:t>
            </a:r>
          </a:p>
        </p:txBody>
      </p:sp>
      <p:pic>
        <p:nvPicPr>
          <p:cNvPr id="3" name="Picture 2" descr="_pp_v4_workspace_tasks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1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475488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一键演示：一个分子走完六步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阿司匹林逐步走靶点、苗头、优化、评估、合成、交付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五步为浏览器真实计算，靶点一步标“演示数据”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结果可一键加入分子集、导出报告</a:t>
            </a:r>
          </a:p>
        </p:txBody>
      </p:sp>
      <p:pic>
        <p:nvPicPr>
          <p:cNvPr id="3" name="Picture 2" descr="_pp_v4_home_demo_1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822960"/>
            <a:ext cx="6217920" cy="38516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585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EEF2F6"/>
                </a:solidFill>
              </a:defRPr>
            </a:pPr>
            <a:r>
              <a:t>还做不了的，写明接入条件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云端账号与多人协作（规划中）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口袋自动识别（规划中）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全库（PubChem／ChEMBL 级）相似性检索（规划中）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生成式设计（规划中）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模型型 ADMET（溶解度、hERG、CYP 等）（规划中）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任意输入分子的在线构象生成（规划中）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分子对接（规划中）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逆合成路线（规划中）</a:t>
            </a:r>
          </a:p>
          <a:p>
            <a:pPr>
              <a:spcBef>
                <a:spcPts val="800"/>
              </a:spcBef>
              <a:defRPr sz="1600">
                <a:solidFill>
                  <a:srgbClr val="D7E0EA"/>
                </a:solidFill>
              </a:defRPr>
            </a:pPr>
            <a:r>
              <a:t>• 对接、逆合成、生成式设计等可按项目定制计算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FB0C2"/>
                </a:solidFill>
              </a:defRPr>
            </a:pPr>
            <a:r>
              <a:t>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